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76" r:id="rId1"/>
    <p:sldMasterId id="2147483668" r:id="rId2"/>
  </p:sldMasterIdLst>
  <p:notesMasterIdLst>
    <p:notesMasterId r:id="rId8"/>
  </p:notesMasterIdLst>
  <p:sldIdLst>
    <p:sldId id="342" r:id="rId3"/>
    <p:sldId id="345" r:id="rId4"/>
    <p:sldId id="346" r:id="rId5"/>
    <p:sldId id="344" r:id="rId6"/>
    <p:sldId id="34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488" autoAdjust="0"/>
    <p:restoredTop sz="95293" autoAdjust="0"/>
  </p:normalViewPr>
  <p:slideViewPr>
    <p:cSldViewPr snapToGrid="0">
      <p:cViewPr>
        <p:scale>
          <a:sx n="80" d="100"/>
          <a:sy n="80" d="100"/>
        </p:scale>
        <p:origin x="-36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425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1683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09975"/>
            <a:ext cx="4689764" cy="2379663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0120" y="4973781"/>
            <a:ext cx="5413680" cy="1029567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xmlns="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11291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11291" cy="4351338"/>
          </a:xfrm>
        </p:spPr>
        <p:txBody>
          <a:bodyPr/>
          <a:lstStyle>
            <a:lvl1pPr>
              <a:defRPr>
                <a:solidFill>
                  <a:schemeClr val="accent4">
                    <a:lumMod val="9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9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9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9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90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21582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21582" cy="435133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197927"/>
            <a:ext cx="10515600" cy="12096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486400"/>
            <a:ext cx="10515600" cy="60325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0364" y="768350"/>
            <a:ext cx="5667086" cy="37941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80364" y="4589463"/>
            <a:ext cx="566708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28975"/>
            <a:ext cx="8561532" cy="13335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56153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xmlns="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1774659"/>
            <a:ext cx="1333500" cy="13335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36150" y="317232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836150" y="339965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36150" y="362698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xmlns="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C897C59-303D-43EB-830D-58B293D336AC}"/>
              </a:ext>
            </a:extLst>
          </p:cNvPr>
          <p:cNvGrpSpPr/>
          <p:nvPr userDrawn="1"/>
        </p:nvGrpSpPr>
        <p:grpSpPr>
          <a:xfrm>
            <a:off x="838199" y="1830763"/>
            <a:ext cx="10515602" cy="1741127"/>
            <a:chOff x="838199" y="1830763"/>
            <a:chExt cx="10515602" cy="1741127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xmlns="" id="{4460574F-0FFA-4AF4-9268-D077C9C57D5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xmlns="" id="{E9AEC03B-EFBC-451C-9889-555B420B78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xmlns="" id="{12504A8F-A26B-43AF-BF89-2621FF0CE3C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xmlns="" id="{F7726C56-B942-4400-8CE0-06996980244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DAE760DB-698E-4688-BBAF-49FD684C7A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xmlns="" id="{72A9A194-717A-430D-B418-44C0B8F1A4C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E915F52A-A44F-4FB1-A1A1-1A513475EF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xmlns="" id="{6034C492-58E9-4550-B83D-E33D2B2217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xmlns="" id="{F92FB454-2844-432A-897E-609CA7D5AB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xmlns="" id="{DFE585D9-1B79-4D2C-BE24-8DD53BF2D4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xmlns="" id="{7CA650B9-D80A-4F55-849B-9B9229BAB7A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xmlns="" id="{212A3E8F-2036-4425-950A-9DDCE99E48E2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xmlns="" id="{F8D77422-E1EF-442A-B883-288DFB42AC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xmlns="" id="{F5A5458A-8CAB-46ED-A597-7A9BC874E0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xmlns="" id="{129FB0AE-0FE9-4E47-89E1-28A56DFEFD4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xmlns="" id="{8DCBA888-FF6F-4E0D-AD60-DA0D78CD05D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xmlns="" id="{F9271256-F951-4086-8A3B-C91C2291A17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xmlns="" id="{27D18AA1-C449-4778-A01C-5FEFF6D4B6F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507DEC82-2EA5-41B4-BBE2-03D513A699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xmlns="" id="{CC3C8386-1A37-4F90-9D5F-F552F6BD3D6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xmlns="" id="{20C96B97-602D-4FB6-83FA-5F537C10D95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C78EB1C9-B967-4BCF-BA1F-F62AD5830A8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xmlns="" id="{530AF99D-4A64-462C-8DC1-2AFD50700E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xmlns="" id="{251EE8AC-B14F-4016-B318-3215BFA7457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xmlns="" id="{DB3EFE93-C789-4C06-AE63-48F21F3F056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xmlns="" id="{C159A26F-3E35-43ED-9527-94575D015C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197FEBE6-4234-4233-9AAC-C966B38A45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4A6CCAEB-B0B2-4918-BF93-14B428F7103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xmlns="" id="{26BAB2D9-48E2-4FD7-8266-8DA7249A311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xmlns="" id="{E373E1AE-97F0-411F-ADE1-F7FA57FDB54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xmlns="" id="{7980EC62-1AA7-49B9-A98C-B1AE41A8BAF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xmlns="" id="{1B940435-8801-4AE0-AF82-51785C1410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xmlns="" id="{709FEA5B-55A5-4A85-90AE-A3E8181AD6B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xmlns="" id="{AC24C165-A09C-48A0-8D30-43D9272501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xmlns="" id="{AF779B59-BF2E-434C-A692-81F3395A2DD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xmlns="" id="{72D25286-DFE7-4DB6-BC2A-849B72A1D58F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EFFFC619-3DCF-484B-936D-D1C6706967D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C36F1647-E3A7-42C7-94DB-E22470CD796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xmlns="" id="{0812BACF-D77F-4A42-A212-538847FF977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xmlns="" id="{63855A19-9DBA-4293-A411-6842A7DAA9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xmlns="" id="{E705E91E-E65F-4094-8904-D56C56FC5F4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xmlns="" id="{B6DEB2ED-B6FD-4B88-90DA-9530DA2E64C9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xmlns="" id="{62E667E1-7F5F-4E4F-AF63-4AB31D847A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xmlns="" id="{A9D94CA5-400D-47AE-9512-4557FBE201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xmlns="" id="{1E60784B-8569-41D5-BB14-8F5DAFDCE67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xmlns="" id="{FE043B0E-D351-4B21-BB22-FF8713E0E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xmlns="" id="{D57AC92D-3891-4CC7-9301-A742653C3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xmlns="" id="{870D976A-0EA2-4422-A1FB-EE1A159B65DC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xmlns="" id="{074CEC48-74FA-45A9-9E16-525EB9E974F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xmlns="" id="{8CA8D9C7-FFCE-4895-B720-C9F65C686B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xmlns="" id="{DF8FDE11-2636-4F16-BC4C-C0DBD965F47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xmlns="" id="{EAE2FCEB-5A44-4458-99EB-B2522F73151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xmlns="" id="{FA982CEB-3569-4AB2-A279-56909D8DBA2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xmlns="" id="{B85FDECF-7983-4160-8B97-DA92A01F2A3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xmlns="" id="{80F0CF47-25FB-4AB4-837F-33B5D368A8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xmlns="" id="{12C0DD63-4FB0-4217-BC06-7CEB655B79B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xmlns="" id="{5841390F-E0B0-48E2-8756-2C0A532BC0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xmlns="" id="{E49982BC-FA05-4F1B-A8BD-AE3793F3BD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xmlns="" id="{84445015-4210-46FE-958B-F3271E1028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xmlns="" id="{06FD93CB-F173-4C32-9E54-DE5EDB0F83D8}"/>
                </a:ext>
              </a:extLst>
            </p:cNvPr>
            <p:cNvSpPr/>
            <p:nvPr userDrawn="1"/>
          </p:nvSpPr>
          <p:spPr>
            <a:xfrm>
              <a:off x="10459489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xmlns="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dirty="0">
                <a:latin typeface="+mj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xmlns="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59DB07F4-2F4D-4904-9DDA-6D453F791811}"/>
              </a:ext>
            </a:extLst>
          </p:cNvPr>
          <p:cNvSpPr txBox="1"/>
          <p:nvPr userDrawn="1"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xmlns="" id="{72303254-B5A5-44B0-8D71-FB4149C10B7E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xmlns="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764" y="3158836"/>
            <a:ext cx="4472247" cy="3225339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Проблемы в изучении английского языка в образовательной среде и способы их решения.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MS Gothic" pitchFamily="49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8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Введение:</a:t>
            </a:r>
            <a:endParaRPr lang="en-US" sz="3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Изучение английского языка – это ключ к мировому общению, карьерному росту и культурному обогащению. Однако многие сталкиваются с препятствиями на пути освоения этого языка, которые могут затормозить или даже прервать процесс обучения. В данном докладе мы рассмотрим основные проблемы, с которыми сталкиваются учащиеся в изучении английского языка, и предложим способы их решения.</a:t>
            </a:r>
            <a:endParaRPr lang="en-US" noProof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14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Проблемы в изучении английского языка: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3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1.  </a:t>
            </a:r>
            <a:r>
              <a:rPr lang="ru-RU" sz="13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Отсутствие мотивации. </a:t>
            </a:r>
            <a:endParaRPr lang="ru-RU" sz="13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sz="1300" b="1" i="1" dirty="0" smtClean="0"/>
              <a:t>        Одной из основных проблем является отсутствие мотивации у учащихся. Без ясной цели и стимула учиться становится сложнее поддерживать интерес к изучению языка.</a:t>
            </a:r>
            <a:endParaRPr lang="ru-RU" sz="1300" dirty="0" smtClean="0"/>
          </a:p>
          <a:p>
            <a:r>
              <a:rPr lang="ru-RU" sz="13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2.  </a:t>
            </a:r>
            <a:r>
              <a:rPr lang="ru-RU" sz="13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Неэффективные методики.</a:t>
            </a:r>
            <a:endParaRPr lang="ru-RU" sz="13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sz="1300" b="1" i="1" dirty="0" smtClean="0"/>
              <a:t>        Многие учебные заведения и курсы предлагают неэффективные методики обучения, которые не всегда учитывают индивидуальные особенности учащихся.</a:t>
            </a:r>
            <a:endParaRPr lang="ru-RU" sz="1300" dirty="0" smtClean="0"/>
          </a:p>
          <a:p>
            <a:r>
              <a:rPr lang="ru-RU" sz="1300" b="1" i="1" u="sng" dirty="0" smtClean="0"/>
              <a:t>3.  </a:t>
            </a:r>
            <a:r>
              <a:rPr lang="ru-RU" sz="13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Недостаточная практика</a:t>
            </a:r>
            <a:r>
              <a:rPr lang="ru-RU" sz="13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endParaRPr lang="ru-RU" sz="13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sz="1300" b="1" i="1" dirty="0" smtClean="0"/>
              <a:t>        Для успешного изучения языка необходима постоянная практика, включающая чтение, письмо, аудирование и разговорную практику. Однако часто у учащихся не хватает времени или возможностей для такой практики.</a:t>
            </a:r>
            <a:endParaRPr lang="ru-RU" sz="1300" dirty="0" smtClean="0"/>
          </a:p>
          <a:p>
            <a:r>
              <a:rPr lang="ru-RU" sz="1300" b="1" i="1" u="sng" dirty="0" smtClean="0"/>
              <a:t>4</a:t>
            </a:r>
            <a:r>
              <a:rPr lang="ru-RU" sz="13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Страх перед ошибками</a:t>
            </a:r>
            <a:r>
              <a:rPr lang="ru-RU" sz="13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endParaRPr lang="ru-RU" sz="13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sz="1300" b="1" i="1" dirty="0" smtClean="0"/>
              <a:t>      Многие школьники боятся сделать ошибку при общении на английском языке, что может стать препятствием на пути к развитию навыков.</a:t>
            </a:r>
            <a:endParaRPr lang="ru-RU" sz="1300" dirty="0" smtClean="0"/>
          </a:p>
          <a:p>
            <a:pPr>
              <a:buNone/>
            </a:pPr>
            <a:r>
              <a:rPr lang="ru-RU" sz="1300" b="1" i="1" dirty="0" smtClean="0"/>
              <a:t> </a:t>
            </a:r>
            <a:endParaRPr lang="ru-RU" sz="1300" dirty="0" smtClean="0"/>
          </a:p>
          <a:p>
            <a:pPr>
              <a:buNone/>
            </a:pPr>
            <a:endParaRPr lang="en-US" sz="900" noProof="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22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0364" y="1169580"/>
            <a:ext cx="5667086" cy="4922875"/>
          </a:xfrm>
        </p:spPr>
        <p:txBody>
          <a:bodyPr>
            <a:normAutofit/>
          </a:bodyPr>
          <a:lstStyle/>
          <a:p>
            <a:r>
              <a:rPr lang="ru-RU" sz="14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1.Постановка четких целей.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Для повышения мотивации необходимо поставить перед собой конкретные цели изучения языка, такие как сдача международного экзамена, возможность общения с носителями языка или достижение определенного уровня владения языком.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2. </a:t>
            </a:r>
            <a:r>
              <a:rPr lang="ru-RU" sz="14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Использование разнообразных методик</a:t>
            </a: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 Эффективное изучение английского языка требует комбинирования различных методик, таких как изучение грамматики, чтение литературы, прослушивание аудиокниг и общение с носителями языка.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3. </a:t>
            </a:r>
            <a:r>
              <a:rPr lang="ru-RU" sz="14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Регулярная практика</a:t>
            </a: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b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 Для совершенствования языковых навыков необходимо проводить регулярную практику на всех уровнях: аудирование, чтение, письмо и разговорную практику. Это можно осуществить через общение с носителями языка, практику в специальных приложениях или курсах.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4. </a:t>
            </a:r>
            <a:r>
              <a:rPr lang="ru-RU" sz="14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Преодоление страха перед ошибками</a:t>
            </a:r>
            <a:r>
              <a:rPr lang="ru-RU" sz="14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Важно помнить, что ошибки – это неизбежная часть процесса изучения. Они помогают учиться, исправлять допущенные ошибки и совершенствовать навыки. Поэтому стоит принимать их как неотъемлемую часть обучения.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8318" y="336439"/>
            <a:ext cx="5667086" cy="1500187"/>
          </a:xfrm>
        </p:spPr>
        <p:txBody>
          <a:bodyPr/>
          <a:lstStyle/>
          <a:p>
            <a:r>
              <a:rPr lang="ru-RU" b="1" i="1" u="sng" dirty="0" smtClean="0"/>
              <a:t>Способы решения проблем в изучении английского языка: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750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i="1" u="sng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Заключение:</a:t>
            </a:r>
            <a:r>
              <a:rPr lang="ru-RU" dirty="0" smtClean="0">
                <a:solidFill>
                  <a:schemeClr val="accent1">
                    <a:lumMod val="9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90000"/>
                  </a:schemeClr>
                </a:solidFill>
              </a:rPr>
            </a:br>
            <a:endParaRPr lang="en-US" dirty="0">
              <a:solidFill>
                <a:schemeClr val="accent1">
                  <a:lumMod val="9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xmlns="" id="{6360B73D-DEC8-46DE-B49A-2222E5C18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73236"/>
            <a:ext cx="8561532" cy="201641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Изучение английского языка в образовательной среде может быть сложным, но решаемым процессом для повышения качества у учащихся. Учитывая проблемы, с которыми могут столкнуться учащиеся, и следуя способам их решения, можно сделать процесс обучения более эффективным и приятным. Важно помнить, что каждый человек индивидуален, поэтому подход к изучению языка должен быть гибким и адаптированным под нужды каждого учащегося.</a:t>
            </a:r>
            <a:r>
              <a:rPr lang="ru-RU" sz="2000" dirty="0" smtClean="0">
                <a:solidFill>
                  <a:schemeClr val="accent1">
                    <a:lumMod val="9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90000"/>
                  </a:schemeClr>
                </a:solidFill>
              </a:rPr>
            </a:br>
            <a:endParaRPr lang="ru-RU" sz="2000" dirty="0">
              <a:solidFill>
                <a:schemeClr val="accent1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3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GO">
  <a:themeElements>
    <a:clrScheme name="NEON SIGN">
      <a:dk1>
        <a:srgbClr val="000000"/>
      </a:dk1>
      <a:lt1>
        <a:srgbClr val="FFFFFF"/>
      </a:lt1>
      <a:dk2>
        <a:srgbClr val="02000A"/>
      </a:dk2>
      <a:lt2>
        <a:srgbClr val="E7E6E6"/>
      </a:lt2>
      <a:accent1>
        <a:srgbClr val="F9AEE8"/>
      </a:accent1>
      <a:accent2>
        <a:srgbClr val="D0C9F3"/>
      </a:accent2>
      <a:accent3>
        <a:srgbClr val="87C8E3"/>
      </a:accent3>
      <a:accent4>
        <a:srgbClr val="FEFCFA"/>
      </a:accent4>
      <a:accent5>
        <a:srgbClr val="2C7DFD"/>
      </a:accent5>
      <a:accent6>
        <a:srgbClr val="DEE90E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62_T_PGO_NEON SIGNs-16x9.pptx" id="{A0387844-8D91-41D7-9B6C-9ADF2C383E09}" vid="{2C62B6C9-977D-4183-8E9D-67822333DA57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62_T_PGO_NEON SIGNs-16x9.pptx" id="{A0387844-8D91-41D7-9B6C-9ADF2C383E09}" vid="{C9B5406F-54CA-42E4-873E-E3415B2070C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0162_T_PGO_NEON+SIGNs-16x9</Template>
  <TotalTime>105</TotalTime>
  <Words>346</Words>
  <Application>Microsoft Office PowerPoint</Application>
  <PresentationFormat>Произвольный</PresentationFormat>
  <Paragraphs>31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PresentationGO</vt:lpstr>
      <vt:lpstr>Designed by PresentationGO</vt:lpstr>
      <vt:lpstr>Проблемы в изучении английского языка в образовательной среде и способы их решения.</vt:lpstr>
      <vt:lpstr>Введение:</vt:lpstr>
      <vt:lpstr>Проблемы в изучении английского языка: </vt:lpstr>
      <vt:lpstr>1.Постановка четких целей.    Для повышения мотивации необходимо поставить перед собой конкретные цели изучения языка, такие как сдача международного экзамена, возможность общения с носителями языка или достижение определенного уровня владения языком.   2. Использование разнообразных методик.  Эффективное изучение английского языка требует комбинирования различных методик, таких как изучение грамматики, чтение литературы, прослушивание аудиокниг и общение с носителями языка.   3. Регулярная практика.    Для совершенствования языковых навыков необходимо проводить регулярную практику на всех уровнях: аудирование, чтение, письмо и разговорную практику. Это можно осуществить через общение с носителями языка, практику в специальных приложениях или курсах.   4. Преодоление страха перед ошибками. Важно помнить, что ошибки – это неизбежная часть процесса изучения. Они помогают учиться, исправлять допущенные ошибки и совершенствовать навыки. Поэтому стоит принимать их как неотъемлемую часть обучения. </vt:lpstr>
      <vt:lpstr>                    Заключение: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в изучении английского языка и способы их решения</dc:title>
  <dc:creator>Hector Benedi</dc:creator>
  <dc:description>© Copyright PresentationGo.com</dc:description>
  <cp:lastModifiedBy>Татьяна</cp:lastModifiedBy>
  <cp:revision>14</cp:revision>
  <dcterms:created xsi:type="dcterms:W3CDTF">2024-08-22T09:34:59Z</dcterms:created>
  <dcterms:modified xsi:type="dcterms:W3CDTF">2024-10-30T12:08:57Z</dcterms:modified>
  <cp:category>Templates</cp:category>
</cp:coreProperties>
</file>